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2" r:id="rId5"/>
    <p:sldId id="269" r:id="rId6"/>
    <p:sldId id="264" r:id="rId7"/>
    <p:sldId id="265" r:id="rId8"/>
    <p:sldId id="259" r:id="rId9"/>
    <p:sldId id="260" r:id="rId10"/>
    <p:sldId id="258" r:id="rId11"/>
    <p:sldId id="261" r:id="rId12"/>
    <p:sldId id="263" r:id="rId13"/>
    <p:sldId id="266" r:id="rId14"/>
    <p:sldId id="270" r:id="rId15"/>
    <p:sldId id="267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агулины\Desktop\hello_html_m21c712e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58"/>
            <a:ext cx="9144000" cy="685454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2060848"/>
            <a:ext cx="33123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Опыты и эксперименты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в младшей разновозрастной группе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048" y="2420888"/>
            <a:ext cx="26642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МДОУ </a:t>
            </a:r>
            <a:r>
              <a:rPr lang="ru-RU" sz="2000" dirty="0" err="1" smtClean="0">
                <a:solidFill>
                  <a:srgbClr val="002060"/>
                </a:solidFill>
              </a:rPr>
              <a:t>Помоздинский</a:t>
            </a:r>
            <a:r>
              <a:rPr lang="ru-RU" sz="2000" dirty="0" smtClean="0">
                <a:solidFill>
                  <a:srgbClr val="002060"/>
                </a:solidFill>
              </a:rPr>
              <a:t> детский сад №4 «Солнышко»</a:t>
            </a:r>
          </a:p>
          <a:p>
            <a:pPr algn="just"/>
            <a:endParaRPr lang="ru-RU" sz="2000" dirty="0" smtClean="0">
              <a:solidFill>
                <a:srgbClr val="002060"/>
              </a:solidFill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Воспитатель – </a:t>
            </a:r>
          </a:p>
          <a:p>
            <a:pPr algn="just"/>
            <a:r>
              <a:rPr lang="ru-RU" sz="2000" dirty="0" err="1" smtClean="0">
                <a:solidFill>
                  <a:srgbClr val="002060"/>
                </a:solidFill>
              </a:rPr>
              <a:t>Рагулина</a:t>
            </a:r>
            <a:endParaRPr lang="ru-RU" sz="2000" dirty="0" smtClean="0">
              <a:solidFill>
                <a:srgbClr val="002060"/>
              </a:solidFill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Ирина Егоровна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Рагулины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Users\Рагулины\Desktop\к кустконк\Новая папка\bDMYIA6Huq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20251">
            <a:off x="812005" y="1081458"/>
            <a:ext cx="3286758" cy="4382344"/>
          </a:xfrm>
          <a:prstGeom prst="rect">
            <a:avLst/>
          </a:prstGeom>
          <a:noFill/>
        </p:spPr>
      </p:pic>
      <p:pic>
        <p:nvPicPr>
          <p:cNvPr id="1027" name="Picture 3" descr="C:\Users\Рагулины\Desktop\к кустконк\Новая папка\JNd8WAF3ez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81309">
            <a:off x="4141160" y="1499258"/>
            <a:ext cx="4238212" cy="31786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Рагулины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908720"/>
            <a:ext cx="741682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Картотека опытов и экспериментов. </a:t>
            </a:r>
          </a:p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Перспективное планирование.</a:t>
            </a:r>
          </a:p>
          <a:p>
            <a:endParaRPr lang="ru-RU" dirty="0"/>
          </a:p>
        </p:txBody>
      </p:sp>
      <p:pic>
        <p:nvPicPr>
          <p:cNvPr id="2" name="Picture 2" descr="C:\Users\Рагулины\Desktop\Oq0dg2F16p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132856"/>
            <a:ext cx="3374232" cy="2530674"/>
          </a:xfrm>
          <a:prstGeom prst="rect">
            <a:avLst/>
          </a:prstGeom>
          <a:noFill/>
        </p:spPr>
      </p:pic>
      <p:pic>
        <p:nvPicPr>
          <p:cNvPr id="1027" name="Picture 3" descr="C:\Users\Рагулины\Desktop\ijSctxrIRF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772816"/>
            <a:ext cx="2908716" cy="3878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Рагулины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331640" y="764704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Центр экспериментирования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D:\Ира\Дет.сад\Моё\2020-2021\проект\IMG202102111239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340768"/>
            <a:ext cx="3408204" cy="4544272"/>
          </a:xfrm>
          <a:prstGeom prst="rect">
            <a:avLst/>
          </a:prstGeom>
          <a:noFill/>
        </p:spPr>
      </p:pic>
      <p:pic>
        <p:nvPicPr>
          <p:cNvPr id="7" name="Picture 2" descr="D:\Ира\Дет.сад\Моё\2020-2021\проект\IMG20210211124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340768"/>
            <a:ext cx="3456384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Рагулины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15616" y="836712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Работа  с родителями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Рагулины\Desktop\Новый рисунок (1)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196752"/>
            <a:ext cx="2901561" cy="2664296"/>
          </a:xfrm>
          <a:prstGeom prst="rect">
            <a:avLst/>
          </a:prstGeom>
          <a:noFill/>
        </p:spPr>
      </p:pic>
      <p:pic>
        <p:nvPicPr>
          <p:cNvPr id="2051" name="Picture 3" descr="C:\Users\Рагулины\Desktop\Новый рисунок (5)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3356992"/>
            <a:ext cx="2220094" cy="2696845"/>
          </a:xfrm>
          <a:prstGeom prst="rect">
            <a:avLst/>
          </a:prstGeom>
          <a:noFill/>
        </p:spPr>
      </p:pic>
      <p:pic>
        <p:nvPicPr>
          <p:cNvPr id="2052" name="Picture 4" descr="C:\Users\Рагулины\Desktop\Новый рисунок (6)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1268760"/>
            <a:ext cx="2548996" cy="3259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Рагулины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2" name="Picture 2" descr="C:\Users\Рагулины\Desktop\к кустконк\грамот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060848"/>
            <a:ext cx="5328592" cy="359186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71600" y="836712"/>
            <a:ext cx="7128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</a:rPr>
              <a:t>Совместное участие детей и родителей </a:t>
            </a:r>
          </a:p>
          <a:p>
            <a:pPr algn="ctr"/>
            <a:r>
              <a:rPr lang="ru-RU" sz="2800" dirty="0" smtClean="0">
                <a:solidFill>
                  <a:srgbClr val="0070C0"/>
                </a:solidFill>
              </a:rPr>
              <a:t>в муниципальном конкурсе «Мир открытий»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Рагулины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7" name="Picture 3" descr="C:\Users\Рагулины\Desktop\к кустконк\Новый рисунок (1)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98919" y="1124744"/>
            <a:ext cx="5751157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Рагулины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15616" y="836712"/>
            <a:ext cx="7200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Работу по опытно – </a:t>
            </a:r>
            <a:r>
              <a:rPr lang="ru-RU" b="1" dirty="0" smtClean="0">
                <a:solidFill>
                  <a:srgbClr val="0070C0"/>
                </a:solidFill>
              </a:rPr>
              <a:t>экспериментальную</a:t>
            </a:r>
            <a:r>
              <a:rPr lang="ru-RU" dirty="0" smtClean="0">
                <a:solidFill>
                  <a:srgbClr val="0070C0"/>
                </a:solidFill>
              </a:rPr>
              <a:t> деятельности с детьми можно выстроить по трё</a:t>
            </a:r>
            <a:r>
              <a:rPr lang="ru-RU" u="sng" dirty="0" smtClean="0">
                <a:solidFill>
                  <a:srgbClr val="0070C0"/>
                </a:solidFill>
              </a:rPr>
              <a:t>м взаимосвязанным направлениям</a:t>
            </a:r>
            <a:r>
              <a:rPr lang="ru-RU" dirty="0" smtClean="0">
                <a:solidFill>
                  <a:srgbClr val="0070C0"/>
                </a:solidFill>
              </a:rPr>
              <a:t>: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• живая природа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• неживая природа 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• человек</a:t>
            </a:r>
          </a:p>
          <a:p>
            <a:endParaRPr lang="ru-RU" dirty="0"/>
          </a:p>
        </p:txBody>
      </p:sp>
      <p:pic>
        <p:nvPicPr>
          <p:cNvPr id="2" name="Picture 2" descr="C:\Users\Рагулины\Desktop\к кустконк\Новая папка\KpjapuPYB8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420888"/>
            <a:ext cx="2281182" cy="3041576"/>
          </a:xfrm>
          <a:prstGeom prst="rect">
            <a:avLst/>
          </a:prstGeom>
          <a:noFill/>
        </p:spPr>
      </p:pic>
      <p:pic>
        <p:nvPicPr>
          <p:cNvPr id="3075" name="Picture 3" descr="C:\Users\Рагулины\Desktop\к кустконк\Новая папка\0a6GlxbVrT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2492896"/>
            <a:ext cx="2206638" cy="2942184"/>
          </a:xfrm>
          <a:prstGeom prst="rect">
            <a:avLst/>
          </a:prstGeom>
          <a:noFill/>
        </p:spPr>
      </p:pic>
      <p:pic>
        <p:nvPicPr>
          <p:cNvPr id="3076" name="Picture 4" descr="C:\Users\Рагулины\Desktop\к кустконк\Новая папка\IsdKGFwGkrQ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2492895"/>
            <a:ext cx="2232248" cy="29763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Рагулины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 descr="C:\Users\Рагулины\Desktop\к кустконк\Новая папка\VAaCOR_gaD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764704"/>
            <a:ext cx="3312368" cy="2484276"/>
          </a:xfrm>
          <a:prstGeom prst="rect">
            <a:avLst/>
          </a:prstGeom>
          <a:noFill/>
        </p:spPr>
      </p:pic>
      <p:pic>
        <p:nvPicPr>
          <p:cNvPr id="4099" name="Picture 3" descr="C:\Users\Рагулины\Desktop\к кустконк\Новая папка\rSjt4u67zO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356992"/>
            <a:ext cx="3359019" cy="2519264"/>
          </a:xfrm>
          <a:prstGeom prst="rect">
            <a:avLst/>
          </a:prstGeom>
          <a:noFill/>
        </p:spPr>
      </p:pic>
      <p:pic>
        <p:nvPicPr>
          <p:cNvPr id="4100" name="Picture 4" descr="C:\Users\Рагулины\Desktop\к кустконк\Новая папка\Zfup-BkF84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1700808"/>
            <a:ext cx="3132348" cy="417646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692696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Элементарность опытов и экспериментов, проводимых в детском саду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Рагулины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2" name="Picture 4" descr="C:\Users\Рагулины\Desktop\к кустконк\Новая папка\h-36XoPliw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988840"/>
            <a:ext cx="2889348" cy="21602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27584" y="908720"/>
            <a:ext cx="7128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Исследовательские качества проявляются в различных режимных моментах : на занятиях, во время прогулок, в самостоятельной </a:t>
            </a:r>
            <a:r>
              <a:rPr lang="ru-RU" dirty="0" smtClean="0">
                <a:solidFill>
                  <a:srgbClr val="C00000"/>
                </a:solidFill>
              </a:rPr>
              <a:t>деятельности.</a:t>
            </a:r>
            <a:endParaRPr lang="ru-RU" dirty="0"/>
          </a:p>
        </p:txBody>
      </p:sp>
      <p:pic>
        <p:nvPicPr>
          <p:cNvPr id="2050" name="Picture 2" descr="C:\Users\Рагулины\Desktop\к кустконк\Новая папка\lKxWoD3pQP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1" y="1916832"/>
            <a:ext cx="2976331" cy="2232248"/>
          </a:xfrm>
          <a:prstGeom prst="rect">
            <a:avLst/>
          </a:prstGeom>
          <a:noFill/>
        </p:spPr>
      </p:pic>
      <p:pic>
        <p:nvPicPr>
          <p:cNvPr id="2051" name="Picture 3" descr="C:\Users\Рагулины\Desktop\к кустконк\Новая папка\4yH4gZH0kk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933056"/>
            <a:ext cx="2976331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Рагулины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15616" y="1124745"/>
            <a:ext cx="676875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   </a:t>
            </a:r>
            <a:r>
              <a:rPr lang="ru-RU" sz="2000" b="1" dirty="0" smtClean="0">
                <a:solidFill>
                  <a:srgbClr val="C00000"/>
                </a:solidFill>
              </a:rPr>
              <a:t> Виды занятий по </a:t>
            </a:r>
            <a:r>
              <a:rPr lang="ru-RU" sz="2000" b="1" dirty="0" smtClean="0">
                <a:solidFill>
                  <a:srgbClr val="C00000"/>
                </a:solidFill>
              </a:rPr>
              <a:t>экспериментированию:</a:t>
            </a:r>
            <a:endParaRPr lang="ru-RU" sz="2000" dirty="0" smtClean="0">
              <a:solidFill>
                <a:srgbClr val="C00000"/>
              </a:solidFill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· </a:t>
            </a:r>
            <a:r>
              <a:rPr lang="ru-RU" sz="2000" dirty="0" smtClean="0">
                <a:solidFill>
                  <a:srgbClr val="00B050"/>
                </a:solidFill>
              </a:rPr>
              <a:t>Моделирование. </a:t>
            </a:r>
            <a:endParaRPr lang="ru-RU" sz="2000" dirty="0" smtClean="0">
              <a:solidFill>
                <a:srgbClr val="002060"/>
              </a:solidFill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·  </a:t>
            </a:r>
            <a:r>
              <a:rPr lang="ru-RU" sz="2000" dirty="0" smtClean="0">
                <a:solidFill>
                  <a:srgbClr val="00B050"/>
                </a:solidFill>
              </a:rPr>
              <a:t>Опыты. </a:t>
            </a:r>
            <a:endParaRPr lang="ru-RU" sz="2000" dirty="0" smtClean="0">
              <a:solidFill>
                <a:srgbClr val="002060"/>
              </a:solidFill>
            </a:endParaRPr>
          </a:p>
          <a:p>
            <a:pPr algn="just"/>
            <a:r>
              <a:rPr lang="ru-RU" sz="2000" dirty="0" smtClean="0">
                <a:solidFill>
                  <a:srgbClr val="7030A0"/>
                </a:solidFill>
              </a:rPr>
              <a:t>Я выбираю:</a:t>
            </a: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· </a:t>
            </a:r>
            <a:r>
              <a:rPr lang="ru-RU" sz="2000" dirty="0" smtClean="0">
                <a:solidFill>
                  <a:srgbClr val="00B050"/>
                </a:solidFill>
              </a:rPr>
              <a:t>Игры-эксперименты. </a:t>
            </a:r>
            <a:endParaRPr lang="ru-RU" sz="2000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7170" name="Picture 2" descr="C:\Users\Рагулины\Desktop\к кустконк\Новая папка\koFWIoxaNy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852936"/>
            <a:ext cx="2422662" cy="3230216"/>
          </a:xfrm>
          <a:prstGeom prst="rect">
            <a:avLst/>
          </a:prstGeom>
          <a:noFill/>
        </p:spPr>
      </p:pic>
      <p:pic>
        <p:nvPicPr>
          <p:cNvPr id="7171" name="Picture 3" descr="C:\Users\Рагулины\Desktop\к кустконк\Новая папка\ZS3J2LllWY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1556792"/>
            <a:ext cx="2422662" cy="3230216"/>
          </a:xfrm>
          <a:prstGeom prst="rect">
            <a:avLst/>
          </a:prstGeom>
          <a:noFill/>
        </p:spPr>
      </p:pic>
      <p:pic>
        <p:nvPicPr>
          <p:cNvPr id="7172" name="Picture 4" descr="C:\Users\Рагулины\Desktop\к кустконк\Новая папка\RXjSJV-y5x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3140968"/>
            <a:ext cx="2314650" cy="30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Рагулины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71600" y="692696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Дидактические игры, </a:t>
            </a:r>
          </a:p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строительные игры с песком, сюжетно-ролевые игры с элементами экспериментирования, настольно-печатные игры</a:t>
            </a:r>
            <a:endParaRPr lang="ru-RU" sz="1600" dirty="0">
              <a:solidFill>
                <a:srgbClr val="C00000"/>
              </a:solidFill>
            </a:endParaRPr>
          </a:p>
        </p:txBody>
      </p:sp>
      <p:pic>
        <p:nvPicPr>
          <p:cNvPr id="8194" name="Picture 2" descr="C:\Users\Рагулины\Desktop\к кустконк\Новая папка\YW4qiyKrAe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628800"/>
            <a:ext cx="2206638" cy="2942184"/>
          </a:xfrm>
          <a:prstGeom prst="rect">
            <a:avLst/>
          </a:prstGeom>
          <a:noFill/>
        </p:spPr>
      </p:pic>
      <p:pic>
        <p:nvPicPr>
          <p:cNvPr id="8195" name="Picture 3" descr="C:\Users\Рагулины\Desktop\к кустконк\Новая папка\qXckD5Zhz9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933056"/>
            <a:ext cx="2981793" cy="2038428"/>
          </a:xfrm>
          <a:prstGeom prst="rect">
            <a:avLst/>
          </a:prstGeom>
          <a:noFill/>
        </p:spPr>
      </p:pic>
      <p:pic>
        <p:nvPicPr>
          <p:cNvPr id="8196" name="Picture 4" descr="C:\Users\Рагулины\Desktop\к кустконк\Новая папка\zxxkDDzCJh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1700808"/>
            <a:ext cx="2743797" cy="2535463"/>
          </a:xfrm>
          <a:prstGeom prst="rect">
            <a:avLst/>
          </a:prstGeom>
          <a:noFill/>
        </p:spPr>
      </p:pic>
      <p:pic>
        <p:nvPicPr>
          <p:cNvPr id="8197" name="Picture 5" descr="C:\Users\Рагулины\Desktop\к кустконк\Новая папка\3Jv-wMpGZm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4149080"/>
            <a:ext cx="3191000" cy="17974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Рагулины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59632" y="980728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C00000"/>
                </a:solidFill>
              </a:rPr>
              <a:t>Мультимедийные</a:t>
            </a:r>
            <a:r>
              <a:rPr lang="ru-RU" dirty="0" smtClean="0">
                <a:solidFill>
                  <a:srgbClr val="C00000"/>
                </a:solidFill>
              </a:rPr>
              <a:t>  средства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9218" name="Picture 2" descr="C:\Users\Рагулины\Desktop\к кустконк\Новая папка\kw1ex96KU6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628800"/>
            <a:ext cx="3455029" cy="2591272"/>
          </a:xfrm>
          <a:prstGeom prst="rect">
            <a:avLst/>
          </a:prstGeom>
          <a:noFill/>
        </p:spPr>
      </p:pic>
      <p:pic>
        <p:nvPicPr>
          <p:cNvPr id="9222" name="Picture 6" descr="https://avatars.mds.yandex.net/get-zen_doc/1077599/pub_5d8f04851febd400b0562cbb_5d90358ec05c7100b1f8a329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700808"/>
            <a:ext cx="2592288" cy="2553883"/>
          </a:xfrm>
          <a:prstGeom prst="rect">
            <a:avLst/>
          </a:prstGeom>
          <a:noFill/>
        </p:spPr>
      </p:pic>
      <p:pic>
        <p:nvPicPr>
          <p:cNvPr id="9224" name="Picture 8" descr="https://www.iphones.ru/wp-content/uploads/2015/04/Fixiki_Main_iPhon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4365104"/>
            <a:ext cx="2596975" cy="165618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499992" y="4509120"/>
            <a:ext cx="42484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Серии из мультфильма «</a:t>
            </a:r>
            <a:r>
              <a:rPr lang="ru-RU" dirty="0" err="1" smtClean="0">
                <a:solidFill>
                  <a:srgbClr val="00B050"/>
                </a:solidFill>
              </a:rPr>
              <a:t>Малышарики</a:t>
            </a:r>
            <a:r>
              <a:rPr lang="ru-RU" dirty="0" smtClean="0">
                <a:solidFill>
                  <a:srgbClr val="00B050"/>
                </a:solidFill>
              </a:rPr>
              <a:t>»: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rgbClr val="00B050"/>
                </a:solidFill>
              </a:rPr>
              <a:t> «</a:t>
            </a:r>
            <a:r>
              <a:rPr lang="ru-RU" sz="1600" dirty="0" err="1" smtClean="0">
                <a:solidFill>
                  <a:srgbClr val="00B050"/>
                </a:solidFill>
              </a:rPr>
              <a:t>Попрыгушки</a:t>
            </a:r>
            <a:r>
              <a:rPr lang="ru-RU" sz="1600" dirty="0" smtClean="0">
                <a:solidFill>
                  <a:srgbClr val="00B050"/>
                </a:solidFill>
              </a:rPr>
              <a:t>» (твёрдое и мягкое)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rgbClr val="00B050"/>
                </a:solidFill>
              </a:rPr>
              <a:t> «Уточка» (резина)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rgbClr val="00B050"/>
                </a:solidFill>
              </a:rPr>
              <a:t> </a:t>
            </a:r>
            <a:r>
              <a:rPr lang="ru-RU" sz="1600" dirty="0" smtClean="0">
                <a:solidFill>
                  <a:srgbClr val="00B050"/>
                </a:solidFill>
              </a:rPr>
              <a:t>«Музыка» (шум и музыка)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rgbClr val="00B050"/>
                </a:solidFill>
              </a:rPr>
              <a:t> </a:t>
            </a:r>
            <a:r>
              <a:rPr lang="ru-RU" sz="1600" dirty="0" smtClean="0">
                <a:solidFill>
                  <a:srgbClr val="00B050"/>
                </a:solidFill>
              </a:rPr>
              <a:t>«Семечко» (ягоды)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Рагулины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15616" y="980729"/>
            <a:ext cx="69127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Проблемы:</a:t>
            </a:r>
          </a:p>
          <a:p>
            <a:pPr algn="ctr"/>
            <a:endParaRPr lang="ru-RU" dirty="0" smtClean="0">
              <a:solidFill>
                <a:srgbClr val="C00000"/>
              </a:solidFill>
            </a:endParaRP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C00000"/>
                </a:solidFill>
              </a:rPr>
              <a:t>Трудности в создании и обогащении центра экспериментирования.</a:t>
            </a:r>
          </a:p>
          <a:p>
            <a:pPr>
              <a:buFontTx/>
              <a:buChar char="-"/>
            </a:pPr>
            <a:endParaRPr lang="ru-RU" dirty="0" smtClean="0">
              <a:solidFill>
                <a:srgbClr val="C00000"/>
              </a:solidFill>
            </a:endParaRP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C00000"/>
                </a:solidFill>
              </a:rPr>
              <a:t> Трудности в организации детей младшей группы.</a:t>
            </a:r>
          </a:p>
          <a:p>
            <a:pPr>
              <a:buFontTx/>
              <a:buChar char="-"/>
            </a:pPr>
            <a:endParaRPr lang="ru-RU" dirty="0" smtClean="0">
              <a:solidFill>
                <a:srgbClr val="C00000"/>
              </a:solidFill>
            </a:endParaRP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Трудности в младшей группе формулировке </a:t>
            </a:r>
            <a:r>
              <a:rPr lang="ru-RU" dirty="0" smtClean="0">
                <a:solidFill>
                  <a:srgbClr val="C00000"/>
                </a:solidFill>
              </a:rPr>
              <a:t>выводов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</a:p>
          <a:p>
            <a:pPr>
              <a:buFontTx/>
              <a:buChar char="-"/>
            </a:pPr>
            <a:endParaRPr lang="ru-RU" dirty="0" smtClean="0">
              <a:solidFill>
                <a:srgbClr val="C00000"/>
              </a:solidFill>
            </a:endParaRPr>
          </a:p>
          <a:p>
            <a:pPr>
              <a:buFontTx/>
              <a:buChar char="-"/>
            </a:pPr>
            <a:endParaRPr lang="ru-RU" dirty="0" smtClean="0">
              <a:solidFill>
                <a:srgbClr val="C00000"/>
              </a:solidFill>
            </a:endParaRPr>
          </a:p>
          <a:p>
            <a:pPr>
              <a:buFontTx/>
              <a:buChar char="-"/>
            </a:pPr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2" name="Picture 2" descr="C:\Users\Рагулины\Desktop\к кустконк\Новая папка\2CWLHs34bE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212976"/>
            <a:ext cx="3070987" cy="2303240"/>
          </a:xfrm>
          <a:prstGeom prst="rect">
            <a:avLst/>
          </a:prstGeom>
          <a:noFill/>
        </p:spPr>
      </p:pic>
      <p:pic>
        <p:nvPicPr>
          <p:cNvPr id="3076" name="Picture 4" descr="https://sun9-29.userapi.com/impf/oQd9C90vAgX44_JrjOAus4k5kSZiCXZnEDk3Hw/LwfhVNnTPS8.jpg?size=1280x960&amp;quality=96&amp;sign=b34717dc9efb876324c55608d54a0492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284984"/>
            <a:ext cx="3024336" cy="22682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Рагулины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47664" y="980728"/>
            <a:ext cx="61926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Продемонстрирую  занятие </a:t>
            </a:r>
            <a:r>
              <a:rPr lang="ru-RU" sz="2000" b="1" dirty="0" smtClean="0">
                <a:solidFill>
                  <a:srgbClr val="0070C0"/>
                </a:solidFill>
              </a:rPr>
              <a:t>«</a:t>
            </a:r>
            <a:r>
              <a:rPr lang="ru-RU" sz="2000" b="1" dirty="0" smtClean="0">
                <a:solidFill>
                  <a:srgbClr val="0070C0"/>
                </a:solidFill>
              </a:rPr>
              <a:t>М</a:t>
            </a:r>
            <a:r>
              <a:rPr lang="ru-RU" sz="2000" b="1" dirty="0" smtClean="0">
                <a:solidFill>
                  <a:srgbClr val="0070C0"/>
                </a:solidFill>
              </a:rPr>
              <a:t>аленькие фокусники», </a:t>
            </a:r>
            <a:r>
              <a:rPr lang="ru-RU" sz="2000" dirty="0" smtClean="0">
                <a:solidFill>
                  <a:srgbClr val="0070C0"/>
                </a:solidFill>
              </a:rPr>
              <a:t>целью которого является – вовлечение в элементарную исследовательскую деятельность по изучению качеств и свойств неживой природы.</a:t>
            </a:r>
          </a:p>
          <a:p>
            <a:pPr algn="ctr"/>
            <a:endParaRPr lang="ru-RU" sz="2000" dirty="0" smtClean="0">
              <a:solidFill>
                <a:srgbClr val="0070C0"/>
              </a:solidFill>
            </a:endParaRPr>
          </a:p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Проведу в форме игры-эксперимента, предложу мотивирующее начало занятия, «ученики» получат знания, в результате собственного эксперимента, самостоятельно делая выводы. 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4100" name="Picture 4" descr="Волшебные палочка и шляпа с покрашенными звездами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4221088"/>
            <a:ext cx="1607840" cy="1607841"/>
          </a:xfrm>
          <a:prstGeom prst="rect">
            <a:avLst/>
          </a:prstGeom>
          <a:noFill/>
        </p:spPr>
      </p:pic>
      <p:pic>
        <p:nvPicPr>
          <p:cNvPr id="4102" name="Picture 6" descr="Яндекс Дзен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4221088"/>
            <a:ext cx="1463824" cy="1463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Рагулины\Desktop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07704" y="1268760"/>
            <a:ext cx="51125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dirty="0" smtClean="0">
                <a:solidFill>
                  <a:srgbClr val="7030A0"/>
                </a:solidFill>
                <a:latin typeface="Monotype Corsiva" pitchFamily="66" charset="0"/>
              </a:rPr>
              <a:t>Спасибо</a:t>
            </a:r>
          </a:p>
          <a:p>
            <a:pPr algn="ctr"/>
            <a:r>
              <a:rPr lang="ru-RU" sz="8800" dirty="0" smtClean="0">
                <a:solidFill>
                  <a:srgbClr val="7030A0"/>
                </a:solidFill>
                <a:latin typeface="Monotype Corsiva" pitchFamily="66" charset="0"/>
              </a:rPr>
              <a:t>з</a:t>
            </a:r>
            <a:r>
              <a:rPr lang="ru-RU" sz="8800" dirty="0" smtClean="0">
                <a:solidFill>
                  <a:srgbClr val="7030A0"/>
                </a:solidFill>
                <a:latin typeface="Monotype Corsiva" pitchFamily="66" charset="0"/>
              </a:rPr>
              <a:t>а внимание!</a:t>
            </a:r>
            <a:endParaRPr lang="ru-RU" sz="8800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208</Words>
  <Application>Microsoft Office PowerPoint</Application>
  <PresentationFormat>Экран (4:3)</PresentationFormat>
  <Paragraphs>46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Рагулины</dc:creator>
  <cp:lastModifiedBy>Рагулины</cp:lastModifiedBy>
  <cp:revision>36</cp:revision>
  <dcterms:created xsi:type="dcterms:W3CDTF">2022-01-27T17:17:25Z</dcterms:created>
  <dcterms:modified xsi:type="dcterms:W3CDTF">2022-01-30T15:30:27Z</dcterms:modified>
</cp:coreProperties>
</file>